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6" r:id="rId3"/>
    <p:sldId id="295" r:id="rId4"/>
    <p:sldId id="300" r:id="rId5"/>
    <p:sldId id="316" r:id="rId6"/>
    <p:sldId id="301" r:id="rId7"/>
    <p:sldId id="302" r:id="rId8"/>
    <p:sldId id="328" r:id="rId9"/>
    <p:sldId id="304" r:id="rId10"/>
    <p:sldId id="303" r:id="rId11"/>
    <p:sldId id="329" r:id="rId12"/>
    <p:sldId id="305" r:id="rId13"/>
    <p:sldId id="306" r:id="rId14"/>
    <p:sldId id="330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31" r:id="rId23"/>
    <p:sldId id="332" r:id="rId24"/>
    <p:sldId id="333" r:id="rId25"/>
    <p:sldId id="335" r:id="rId26"/>
    <p:sldId id="317" r:id="rId27"/>
    <p:sldId id="336" r:id="rId28"/>
    <p:sldId id="337" r:id="rId29"/>
    <p:sldId id="338" r:id="rId30"/>
    <p:sldId id="339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5"/>
    <p:restoredTop sz="94595"/>
  </p:normalViewPr>
  <p:slideViewPr>
    <p:cSldViewPr snapToGrid="0">
      <p:cViewPr>
        <p:scale>
          <a:sx n="83" d="100"/>
          <a:sy n="83" d="100"/>
        </p:scale>
        <p:origin x="632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B50A-0E65-384C-BAFD-840EA4574E2F}" type="datetimeFigureOut">
              <a:rPr lang="en-US" smtClean="0"/>
              <a:t>9/17/17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1D-17CA-B147-88ED-7BA7466B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E8B9-F2F3-6448-991D-5CBF074E93E4}" type="datetimeFigureOut">
              <a:rPr lang="en-US" smtClean="0"/>
              <a:t>9/17/17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D2E5-F691-9B44-951E-88C3CB78D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www.npr.org</a:t>
            </a:r>
            <a:r>
              <a:rPr lang="en-US" smtClean="0"/>
              <a:t>/2017/08/17/544162664/bannon-unplugged-white-house-strategist-pushes-trade-agenda-undercuts-colleagues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8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www.npr.org</a:t>
            </a:r>
            <a:r>
              <a:rPr lang="en-US" dirty="0" smtClean="0"/>
              <a:t>/2017/08/17/544162664/bannon-unplugged-white-house-strategist-pushes-trade-agenda-undercuts-colleagues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1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www.wsj.com</a:t>
            </a:r>
            <a:r>
              <a:rPr lang="en-US" dirty="0" smtClean="0"/>
              <a:t>/articles/trump-administration-announces-deal-with-china-to-boost-exports-1494558000?tesla=y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www.economist.com</a:t>
            </a:r>
            <a:r>
              <a:rPr lang="en-US" dirty="0" smtClean="0"/>
              <a:t>/news/</a:t>
            </a:r>
            <a:r>
              <a:rPr lang="en-US" dirty="0" err="1" smtClean="0"/>
              <a:t>americas</a:t>
            </a:r>
            <a:r>
              <a:rPr lang="en-US" dirty="0" smtClean="0"/>
              <a:t>/21721416-attacks-dairy-farmers-and-loggers-are-opening-shots-bigger-confrontation-over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5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www.economist.com</a:t>
            </a:r>
            <a:r>
              <a:rPr lang="en-US" dirty="0" smtClean="0"/>
              <a:t>/news/briefing/21721935-idea-reciprocity-animates-white-houses-view-trade-what-donald-trump-means-fair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www.wsj.com</a:t>
            </a:r>
            <a:r>
              <a:rPr lang="en-US" dirty="0" smtClean="0"/>
              <a:t>/articles/this-time-trump-is-right-about-trade-1496223180?tesla=y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8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www.ft.com</a:t>
            </a:r>
            <a:r>
              <a:rPr lang="en-US" dirty="0" smtClean="0"/>
              <a:t>/content/8c1e9f0e-56c2-11e7-9fed-c19e2700005f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3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 err="1" smtClean="0"/>
              <a:t>https</a:t>
            </a:r>
            <a:r>
              <a:rPr lang="mr-IN" dirty="0" smtClean="0"/>
              <a:t>://</a:t>
            </a:r>
            <a:r>
              <a:rPr lang="mr-IN" dirty="0" err="1" smtClean="0"/>
              <a:t>www.ft.com</a:t>
            </a:r>
            <a:r>
              <a:rPr lang="mr-IN" dirty="0" smtClean="0"/>
              <a:t>/</a:t>
            </a:r>
            <a:r>
              <a:rPr lang="mr-IN" dirty="0" err="1" smtClean="0"/>
              <a:t>content</a:t>
            </a:r>
            <a:r>
              <a:rPr lang="mr-IN" dirty="0" smtClean="0"/>
              <a:t>/021d71a8-772f-11e7-90c0-90a9d1bc9691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75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www.ft.com</a:t>
            </a:r>
            <a:r>
              <a:rPr lang="en-US" dirty="0" smtClean="0"/>
              <a:t>/content/3e14037e-7b4f-11e7-9108-edda0bcbc928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7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 err="1" smtClean="0"/>
              <a:t>https</a:t>
            </a:r>
            <a:r>
              <a:rPr lang="mr-IN" dirty="0" smtClean="0"/>
              <a:t>://</a:t>
            </a:r>
            <a:r>
              <a:rPr lang="mr-IN" dirty="0" err="1" smtClean="0"/>
              <a:t>www.ft.com</a:t>
            </a:r>
            <a:r>
              <a:rPr lang="mr-IN" dirty="0" smtClean="0"/>
              <a:t>/</a:t>
            </a:r>
            <a:r>
              <a:rPr lang="mr-IN" dirty="0" err="1" smtClean="0"/>
              <a:t>content</a:t>
            </a:r>
            <a:r>
              <a:rPr lang="mr-IN" dirty="0" smtClean="0"/>
              <a:t>/6805bd20-8131-11e7-a4ce-15b2513cb3ff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3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0" y="1576325"/>
            <a:ext cx="3729173" cy="53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2510"/>
            <a:ext cx="7772400" cy="1470025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5477"/>
            <a:ext cx="2057400" cy="51406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5477"/>
            <a:ext cx="6019800" cy="514068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695"/>
            <a:ext cx="4040188" cy="68008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3841"/>
            <a:ext cx="4040188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0695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3841"/>
            <a:ext cx="4041775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476"/>
            <a:ext cx="3008313" cy="1000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477"/>
            <a:ext cx="5111750" cy="514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5708"/>
            <a:ext cx="3008313" cy="4140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5475"/>
            <a:ext cx="5486400" cy="3742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233368"/>
                </a:solidFill>
              </a:defRPr>
            </a:lvl1pPr>
          </a:lstStyle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5590"/>
            <a:ext cx="2485812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 smtClean="0">
                <a:solidFill>
                  <a:srgbClr val="233368"/>
                </a:solidFill>
                <a:latin typeface="Cambria"/>
                <a:cs typeface="Cambria"/>
              </a:rPr>
              <a:t>www.fordschool.umich.edu</a:t>
            </a:r>
            <a:endParaRPr lang="en-US" sz="1100" dirty="0">
              <a:solidFill>
                <a:srgbClr val="23336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883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17.png"/><Relationship Id="rId6" Type="http://schemas.openxmlformats.org/officeDocument/2006/relationships/image" Target="../media/image32.png"/><Relationship Id="rId7" Type="http://schemas.openxmlformats.org/officeDocument/2006/relationships/image" Target="../media/image15.png"/><Relationship Id="rId8" Type="http://schemas.openxmlformats.org/officeDocument/2006/relationships/image" Target="../media/image33.png"/><Relationship Id="rId9" Type="http://schemas.openxmlformats.org/officeDocument/2006/relationships/image" Target="../media/image27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27.png"/><Relationship Id="rId6" Type="http://schemas.openxmlformats.org/officeDocument/2006/relationships/image" Target="../media/image15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9.png"/><Relationship Id="rId5" Type="http://schemas.openxmlformats.org/officeDocument/2006/relationships/image" Target="../media/image47.png"/><Relationship Id="rId6" Type="http://schemas.openxmlformats.org/officeDocument/2006/relationships/image" Target="../media/image50.png"/><Relationship Id="rId7" Type="http://schemas.openxmlformats.org/officeDocument/2006/relationships/image" Target="../media/image15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17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1" y="2884160"/>
            <a:ext cx="7772400" cy="642337"/>
          </a:xfrm>
        </p:spPr>
        <p:txBody>
          <a:bodyPr>
            <a:noAutofit/>
          </a:bodyPr>
          <a:lstStyle/>
          <a:p>
            <a:r>
              <a:rPr lang="en-US"/>
              <a:t>How Trump Has Mattered for Trade Policies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45375"/>
            <a:ext cx="7772400" cy="7160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Alan V. Deardorff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645064"/>
            <a:ext cx="7772400" cy="1297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presentation at Adult Learning Institute</a:t>
            </a:r>
          </a:p>
          <a:p>
            <a:r>
              <a:rPr lang="en-US" dirty="0"/>
              <a:t>Oakland Community College</a:t>
            </a:r>
          </a:p>
          <a:p>
            <a:r>
              <a:rPr lang="en-US" dirty="0"/>
              <a:t>September 19,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American Free Trade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NAFTA = Free Trade Agreement since 1994 with Canada and Mexico</a:t>
            </a:r>
          </a:p>
          <a:p>
            <a:pPr lvl="1"/>
            <a:r>
              <a:rPr lang="en-US" sz="2400" dirty="0" smtClean="0"/>
              <a:t>Nov 21, 2016: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Feb 1, 2017: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Mar 30, 2017: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282" y="3611850"/>
            <a:ext cx="6416298" cy="33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71" y="3592163"/>
            <a:ext cx="495300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72" y="4460068"/>
            <a:ext cx="495300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786" y="4473644"/>
            <a:ext cx="6431797" cy="353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88" y="5371885"/>
            <a:ext cx="495300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285" y="5435710"/>
            <a:ext cx="6881248" cy="6244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285" y="5420212"/>
            <a:ext cx="6881248" cy="6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American Free Trade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NAFTA </a:t>
            </a:r>
            <a:r>
              <a:rPr lang="en-US" sz="2800" dirty="0" smtClean="0"/>
              <a:t>Renegotiation</a:t>
            </a:r>
            <a:endParaRPr lang="en-US" sz="2800" dirty="0" smtClean="0"/>
          </a:p>
          <a:p>
            <a:pPr lvl="1"/>
            <a:r>
              <a:rPr lang="en-US" sz="2400" dirty="0" smtClean="0"/>
              <a:t>Aug 17, 2017: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Aug 23, 2017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Sep 6, 2017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305" y="3130657"/>
            <a:ext cx="7116663" cy="444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423" y="3222764"/>
            <a:ext cx="253893" cy="31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939" y="4060556"/>
            <a:ext cx="3890916" cy="531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818" y="4138046"/>
            <a:ext cx="424481" cy="318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281" y="4992120"/>
            <a:ext cx="6850251" cy="286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672" y="4940516"/>
            <a:ext cx="4953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American Free Trade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What the Trump administration wants in NAFTA</a:t>
            </a:r>
            <a:endParaRPr lang="en-US" sz="2400" dirty="0" smtClean="0"/>
          </a:p>
          <a:p>
            <a:pPr lvl="1"/>
            <a:r>
              <a:rPr lang="en-US" sz="2000" dirty="0" smtClean="0"/>
              <a:t>“Improve US trade balance,” overall &amp; within NAFTA</a:t>
            </a:r>
          </a:p>
          <a:p>
            <a:pPr lvl="1"/>
            <a:r>
              <a:rPr lang="en-US" sz="2000" dirty="0" smtClean="0"/>
              <a:t>“Maintain </a:t>
            </a:r>
            <a:r>
              <a:rPr lang="en-US" sz="2000" dirty="0"/>
              <a:t>existing reciprocal duty-free market </a:t>
            </a:r>
            <a:r>
              <a:rPr lang="en-US" sz="2000" dirty="0" smtClean="0"/>
              <a:t>access”</a:t>
            </a:r>
          </a:p>
          <a:p>
            <a:pPr lvl="2"/>
            <a:r>
              <a:rPr lang="en-US" sz="1600" dirty="0" smtClean="0"/>
              <a:t>“while </a:t>
            </a:r>
            <a:r>
              <a:rPr lang="en-US" sz="1600" dirty="0"/>
              <a:t>taking into account U.S. import </a:t>
            </a:r>
            <a:r>
              <a:rPr lang="en-US" sz="1600" dirty="0" smtClean="0"/>
              <a:t>sensitivities” </a:t>
            </a:r>
            <a:endParaRPr lang="en-US" sz="1600" dirty="0" smtClean="0"/>
          </a:p>
          <a:p>
            <a:pPr lvl="1"/>
            <a:r>
              <a:rPr lang="en-US" sz="2000" dirty="0" smtClean="0"/>
              <a:t>“Update </a:t>
            </a:r>
            <a:r>
              <a:rPr lang="en-US" sz="2000" dirty="0"/>
              <a:t>and strengthen the rules of </a:t>
            </a:r>
            <a:r>
              <a:rPr lang="en-US" sz="2000" dirty="0" smtClean="0"/>
              <a:t>origin” </a:t>
            </a:r>
          </a:p>
          <a:p>
            <a:pPr lvl="1"/>
            <a:r>
              <a:rPr lang="en-US" sz="2000" dirty="0" smtClean="0"/>
              <a:t>Permit </a:t>
            </a:r>
            <a:r>
              <a:rPr lang="en-US" sz="2000" dirty="0" smtClean="0"/>
              <a:t>“Buy American” in government procurement</a:t>
            </a:r>
          </a:p>
          <a:p>
            <a:pPr lvl="1"/>
            <a:r>
              <a:rPr lang="en-US" sz="2000" dirty="0" smtClean="0"/>
              <a:t>Several features that were part of </a:t>
            </a:r>
            <a:r>
              <a:rPr lang="en-US" sz="2000" dirty="0" smtClean="0"/>
              <a:t>TPP (labor, environment, digital)</a:t>
            </a:r>
          </a:p>
          <a:p>
            <a:pPr lvl="1"/>
            <a:r>
              <a:rPr lang="en-US" sz="2000" dirty="0" smtClean="0"/>
              <a:t>“Eliminate Chapter 19” (which weakens US anti-dumping)</a:t>
            </a:r>
          </a:p>
          <a:p>
            <a:pPr lvl="1"/>
            <a:r>
              <a:rPr lang="en-US" sz="2000" dirty="0" smtClean="0"/>
              <a:t>Unclear about Chapter 11, investor-state dispute settlement</a:t>
            </a:r>
            <a:endParaRPr lang="en-US" sz="2000" dirty="0" smtClean="0"/>
          </a:p>
          <a:p>
            <a:pPr lvl="1"/>
            <a:r>
              <a:rPr lang="en-US" sz="2000" dirty="0" smtClean="0"/>
              <a:t>“Ensure </a:t>
            </a:r>
            <a:r>
              <a:rPr lang="en-US" sz="2000" dirty="0"/>
              <a:t>that the NAFTA countries avoid manipulating exchange </a:t>
            </a:r>
            <a:r>
              <a:rPr lang="en-US" sz="2000" dirty="0" smtClean="0"/>
              <a:t>rates”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34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Free Trade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Jan 27, 2017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Feb 2, 2017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Apr 27, </a:t>
            </a:r>
            <a:r>
              <a:rPr lang="en-US" sz="2000" dirty="0" smtClean="0"/>
              <a:t>2017: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711" y="2640190"/>
            <a:ext cx="5721457" cy="674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51" y="2612219"/>
            <a:ext cx="9144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67" y="3735090"/>
            <a:ext cx="424481" cy="318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336" y="3729392"/>
            <a:ext cx="5207431" cy="713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332" y="4757566"/>
            <a:ext cx="5889356" cy="712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880" y="4912964"/>
            <a:ext cx="456268" cy="4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KORUS:  </a:t>
            </a:r>
            <a:br>
              <a:rPr lang="en-US" dirty="0" smtClean="0"/>
            </a:br>
            <a:r>
              <a:rPr lang="en-US" dirty="0" smtClean="0"/>
              <a:t>Korea-US Free </a:t>
            </a:r>
            <a:r>
              <a:rPr lang="en-US" dirty="0" smtClean="0"/>
              <a:t>Trade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Sep 2, 2017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Sep 5, 2017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Now discussing “amendments"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824" y="2681207"/>
            <a:ext cx="5875928" cy="134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80" y="2727703"/>
            <a:ext cx="456268" cy="471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816" y="4417308"/>
            <a:ext cx="5541397" cy="814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55" y="4463511"/>
            <a:ext cx="424481" cy="3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Trump influence on factory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Nov 30, 2016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Dec12, 2016:</a:t>
            </a:r>
          </a:p>
          <a:p>
            <a:endParaRPr lang="en-US" sz="2000" dirty="0"/>
          </a:p>
          <a:p>
            <a:r>
              <a:rPr lang="en-US" sz="2000" dirty="0" smtClean="0"/>
              <a:t>Dec 5, 2016:</a:t>
            </a:r>
          </a:p>
          <a:p>
            <a:endParaRPr lang="en-US" sz="2000" dirty="0"/>
          </a:p>
          <a:p>
            <a:r>
              <a:rPr lang="en-US" sz="2000" dirty="0" smtClean="0"/>
              <a:t>Feb 8, 2017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Mar 29, 2017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331" y="2603234"/>
            <a:ext cx="4711484" cy="670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59" y="2603714"/>
            <a:ext cx="424481" cy="318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337" y="3646976"/>
            <a:ext cx="7516678" cy="2743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21" y="3592163"/>
            <a:ext cx="495300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19" y="4227592"/>
            <a:ext cx="495300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666" y="4262034"/>
            <a:ext cx="4381509" cy="3340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961" y="4943075"/>
            <a:ext cx="253893" cy="311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0920" y="5876119"/>
            <a:ext cx="5277566" cy="6874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877" y="5935852"/>
            <a:ext cx="456268" cy="471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8834" y="4881964"/>
            <a:ext cx="4012157" cy="6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Border Tax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01" y="1850244"/>
            <a:ext cx="8229600" cy="410110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= Tax on imports and subsidy on exports, similar to border adjustment of Value Added Tax (VAT)</a:t>
            </a:r>
          </a:p>
          <a:p>
            <a:r>
              <a:rPr lang="en-US" sz="2000" dirty="0" smtClean="0"/>
              <a:t>Jan 27, 2017:</a:t>
            </a:r>
          </a:p>
          <a:p>
            <a:endParaRPr lang="en-US" sz="2400" dirty="0"/>
          </a:p>
          <a:p>
            <a:r>
              <a:rPr lang="en-US" sz="2000" dirty="0" smtClean="0"/>
              <a:t>Mar 3, 2017: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Apr 1, 2017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Jul 27, 2017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11" y="2956732"/>
            <a:ext cx="4953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3" y="2973100"/>
            <a:ext cx="6168325" cy="384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814" y="3797085"/>
            <a:ext cx="3225804" cy="622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873" y="3781587"/>
            <a:ext cx="456268" cy="471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948" y="4695102"/>
            <a:ext cx="253893" cy="311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832" y="4730623"/>
            <a:ext cx="3518115" cy="620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674" y="5672380"/>
            <a:ext cx="5242066" cy="755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350" y="5703375"/>
            <a:ext cx="424481" cy="3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Exchange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Jan 24, 2017  (Trump does </a:t>
            </a:r>
            <a:r>
              <a:rPr lang="en-US" sz="2000" u="sng" dirty="0" smtClean="0"/>
              <a:t>not</a:t>
            </a:r>
            <a:r>
              <a:rPr lang="en-US" sz="2000" dirty="0" smtClean="0"/>
              <a:t> name China as currency manipulator)</a:t>
            </a:r>
          </a:p>
          <a:p>
            <a:r>
              <a:rPr lang="en-US" sz="2000" dirty="0" smtClean="0"/>
              <a:t>Jan </a:t>
            </a:r>
            <a:r>
              <a:rPr lang="en-US" sz="2000" dirty="0" smtClean="0"/>
              <a:t>31, 2017: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Feb 1, 2017: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Apr 15, </a:t>
            </a:r>
            <a:r>
              <a:rPr lang="en-US" sz="2000" dirty="0" smtClean="0"/>
              <a:t>2017: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57" y="2991172"/>
            <a:ext cx="424481" cy="31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751" y="2944679"/>
            <a:ext cx="4192892" cy="696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74" y="4057972"/>
            <a:ext cx="424481" cy="31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089" y="4067954"/>
            <a:ext cx="4010294" cy="652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326" y="5160936"/>
            <a:ext cx="6725298" cy="689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15" y="5157492"/>
            <a:ext cx="4953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Feb 27 2017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Mar 1, 2017: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67" y="2647626"/>
            <a:ext cx="424481" cy="31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934" y="2588216"/>
            <a:ext cx="5165323" cy="870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312" y="4045058"/>
            <a:ext cx="6575590" cy="775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870" y="4091553"/>
            <a:ext cx="456268" cy="4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Trump’s Executive Orders</a:t>
            </a:r>
            <a:br>
              <a:rPr lang="en-US" dirty="0" smtClean="0"/>
            </a:br>
            <a:r>
              <a:rPr lang="en-US" dirty="0" smtClean="0"/>
              <a:t>March 31,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“Enhanced AD/CVD Collection &amp; Enforcement Executive Order”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Will </a:t>
            </a:r>
            <a:r>
              <a:rPr lang="en-US" dirty="0"/>
              <a:t>use “bonding requirements, based on risk assessments, on entries of articles subject to” AD and CVD duties.  There is a 90-day period for developing a plan to do this.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Another </a:t>
            </a:r>
            <a:r>
              <a:rPr lang="en-US" dirty="0"/>
              <a:t>90-day period for developing a strategy for stopping imports that violate other laws, including IP.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Instructs </a:t>
            </a:r>
            <a:r>
              <a:rPr lang="en-US" dirty="0"/>
              <a:t>the Attorney General (in consultation with the Secretary of Homeland Security) to develop practices for prosecuting those who violate US trade laws</a:t>
            </a:r>
          </a:p>
          <a:p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3502617" y="3347634"/>
            <a:ext cx="2092271" cy="4959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37661" y="3933987"/>
            <a:ext cx="2092271" cy="4959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098942" y="3797085"/>
            <a:ext cx="790414" cy="1921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5"/>
          </p:cNvCxnSpPr>
          <p:nvPr/>
        </p:nvCxnSpPr>
        <p:spPr>
          <a:xfrm>
            <a:off x="4123526" y="4357303"/>
            <a:ext cx="1781328" cy="1392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9356" y="5749871"/>
            <a:ext cx="1983783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 </a:t>
            </a:r>
            <a:r>
              <a:rPr lang="en-US" sz="2800" smtClean="0">
                <a:solidFill>
                  <a:srgbClr val="FF0000"/>
                </a:solidFill>
              </a:rPr>
              <a:t>news yet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2663270"/>
            <a:ext cx="8663553" cy="2337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793" y="1493111"/>
            <a:ext cx="59944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Trump’s Executive Orders</a:t>
            </a:r>
            <a:br>
              <a:rPr lang="en-US" dirty="0" smtClean="0"/>
            </a:br>
            <a:r>
              <a:rPr lang="en-US" dirty="0" smtClean="0"/>
              <a:t>March 31,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“Omnibus Report On Significant Trade Deficits”</a:t>
            </a:r>
          </a:p>
          <a:p>
            <a:pPr lvl="1"/>
            <a:r>
              <a:rPr lang="en-US" dirty="0"/>
              <a:t>Preface:  “[F]or many years, the United States has not obtained the full scope of benefits anticipated under a number of international trade agreements or from participating in the World Trade Organization.”  Evidence of this is the annual trade deficit, which exceeded $700 billion in 2016.</a:t>
            </a:r>
          </a:p>
          <a:p>
            <a:pPr lvl="1"/>
            <a:r>
              <a:rPr lang="en-US" dirty="0"/>
              <a:t>It requires an Omnibus Report within 90 </a:t>
            </a:r>
            <a:r>
              <a:rPr lang="en-US" dirty="0" smtClean="0"/>
              <a:t>days, </a:t>
            </a:r>
            <a:r>
              <a:rPr lang="en-US" dirty="0"/>
              <a:t>by June 29,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77912" y="5253926"/>
            <a:ext cx="2588217" cy="4959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05572" y="5904854"/>
            <a:ext cx="1983783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 </a:t>
            </a:r>
            <a:r>
              <a:rPr lang="en-US" sz="2800" smtClean="0">
                <a:solidFill>
                  <a:srgbClr val="FF0000"/>
                </a:solidFill>
              </a:rPr>
              <a:t>news yet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Trump’s Executive Orders</a:t>
            </a:r>
            <a:br>
              <a:rPr lang="en-US" dirty="0" smtClean="0"/>
            </a:br>
            <a:r>
              <a:rPr lang="en-US" dirty="0" smtClean="0"/>
              <a:t>March 31,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“Omnibus Report On Significant Trade Deficits”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Report shall </a:t>
            </a:r>
          </a:p>
          <a:p>
            <a:pPr lvl="2"/>
            <a:r>
              <a:rPr lang="en-US" dirty="0"/>
              <a:t>Identify those trading partners with which the US had significant trade deficits in 2016.</a:t>
            </a:r>
          </a:p>
          <a:p>
            <a:pPr lvl="2"/>
            <a:r>
              <a:rPr lang="en-US" dirty="0"/>
              <a:t>Assess the causes of these deficits in the policies and actions of the countries and their governments.</a:t>
            </a:r>
          </a:p>
          <a:p>
            <a:pPr lvl="2"/>
            <a:r>
              <a:rPr lang="en-US" dirty="0"/>
              <a:t>Assess the implications of the deficits for the strength of US manufacturing, employment, wage growth, and national security.</a:t>
            </a:r>
          </a:p>
          <a:p>
            <a:pPr lvl="1"/>
            <a:r>
              <a:rPr lang="en-US" dirty="0"/>
              <a:t>The Report is to draw from comments by stakeholders, “including manufacturers, workers, consumers, service providers, farmers, and ranchers.”  [Note:  Not economists.]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48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Security Tariffs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Apr 21, 2017</a:t>
            </a:r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Jul 19, 2017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Jul 25, 2017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4000" dirty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34" y="2619215"/>
            <a:ext cx="5233877" cy="643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19" y="2615770"/>
            <a:ext cx="4953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781" y="3731744"/>
            <a:ext cx="4923510" cy="693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773" y="3748006"/>
            <a:ext cx="424481" cy="318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712" y="4874700"/>
            <a:ext cx="5269424" cy="669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263" y="4773478"/>
            <a:ext cx="1595716" cy="5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Trade Disputes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Apr 24, 2017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May 29, 2017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Jun 6, 2017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Aug 14, 2017</a:t>
            </a:r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4000" dirty="0"/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328" y="5842861"/>
            <a:ext cx="5722640" cy="790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95" y="5885912"/>
            <a:ext cx="49530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810" y="3756288"/>
            <a:ext cx="4323919" cy="692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761" y="3688596"/>
            <a:ext cx="1595716" cy="5053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824" y="2616988"/>
            <a:ext cx="4060556" cy="689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452" y="2680322"/>
            <a:ext cx="253893" cy="3117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7323" y="4773479"/>
            <a:ext cx="4201976" cy="659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368" y="4832003"/>
            <a:ext cx="253893" cy="3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Trade Deals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May 12, 2017</a:t>
            </a:r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Jul 8, 2017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4000" dirty="0"/>
          </a:p>
          <a:p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30" y="2619212"/>
            <a:ext cx="5129939" cy="14907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15" y="2615770"/>
            <a:ext cx="495300" cy="35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482" y="4421589"/>
            <a:ext cx="5375759" cy="709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774" y="4445429"/>
            <a:ext cx="424481" cy="3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7891EAE-6F77-4C49-BADC-49E8A93DE2B3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Trump’s Trade </a:t>
            </a:r>
            <a:r>
              <a:rPr lang="en-US" sz="4000" dirty="0" smtClean="0"/>
              <a:t>Policies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7397"/>
              </p:ext>
            </p:extLst>
          </p:nvPr>
        </p:nvGraphicFramePr>
        <p:xfrm>
          <a:off x="795579" y="1939441"/>
          <a:ext cx="760450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075"/>
                <a:gridCol w="52384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r>
                        <a:rPr lang="en-US" baseline="0" dirty="0" smtClean="0"/>
                        <a:t> so far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Still in place, but Bannon gone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Pulled out, but much is</a:t>
                      </a:r>
                      <a:r>
                        <a:rPr lang="en-US" baseline="0" dirty="0" smtClean="0"/>
                        <a:t> to be in NAFTA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NAFTA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Threated pull-out, but now renegotiating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FTAs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Threated pull-out of KORUS, but backed off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Factory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 little once in office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Border tax adjustment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longer planned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Didn’t name China; including in NAFTA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Still participating, reluctantly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Executive</a:t>
                      </a:r>
                      <a:r>
                        <a:rPr lang="en-US" baseline="0" dirty="0" smtClean="0"/>
                        <a:t> orders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Surprisingly mild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National-security</a:t>
                      </a:r>
                      <a:r>
                        <a:rPr lang="en-US" baseline="0" dirty="0" smtClean="0"/>
                        <a:t> tariffs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Now not likely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 some laws like predecessors; but not others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7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800" dirty="0" smtClean="0"/>
              <a:t>Has Trump “wimped out” on trade?</a:t>
            </a:r>
          </a:p>
          <a:p>
            <a:pPr lvl="1"/>
            <a:r>
              <a:rPr lang="en-US" sz="3400" dirty="0" smtClean="0"/>
              <a:t>Not on TPP (but it was doubtful anyway)</a:t>
            </a:r>
          </a:p>
          <a:p>
            <a:pPr lvl="1"/>
            <a:r>
              <a:rPr lang="en-US" sz="3400" dirty="0" smtClean="0"/>
              <a:t>Yes on </a:t>
            </a:r>
            <a:r>
              <a:rPr lang="en-US" sz="3400" dirty="0" smtClean="0"/>
              <a:t>NAFTA, probably</a:t>
            </a:r>
            <a:endParaRPr lang="en-US" sz="3400" dirty="0" smtClean="0"/>
          </a:p>
          <a:p>
            <a:pPr lvl="1"/>
            <a:r>
              <a:rPr lang="en-US" sz="3400" dirty="0" smtClean="0"/>
              <a:t>Other things:  </a:t>
            </a:r>
            <a:r>
              <a:rPr lang="en-US" sz="3400" dirty="0" smtClean="0"/>
              <a:t>Some yes, but we’ll </a:t>
            </a:r>
            <a:r>
              <a:rPr lang="en-US" sz="3400" dirty="0" smtClean="0"/>
              <a:t>see</a:t>
            </a:r>
            <a:endParaRPr lang="en-US" sz="3400" dirty="0"/>
          </a:p>
          <a:p>
            <a:pPr lvl="0"/>
            <a:endParaRPr lang="en-US" sz="4400" dirty="0"/>
          </a:p>
          <a:p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148" y="4091550"/>
            <a:ext cx="661046" cy="645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633" y="5283235"/>
            <a:ext cx="754036" cy="7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7891EAE-6F77-4C49-BADC-49E8A93DE2B3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Trump’s Trade Policies</a:t>
            </a:r>
            <a:br>
              <a:rPr lang="en-US" sz="4000" dirty="0" smtClean="0"/>
            </a:br>
            <a:r>
              <a:rPr lang="en-US" dirty="0" smtClean="0"/>
              <a:t>as of </a:t>
            </a:r>
            <a:r>
              <a:rPr lang="en-US" dirty="0" smtClean="0"/>
              <a:t>September 19, </a:t>
            </a:r>
            <a:r>
              <a:rPr lang="en-US" dirty="0" smtClean="0"/>
              <a:t>2017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1274"/>
            <a:ext cx="8229600" cy="426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Trade staff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TPP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NAFTA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Other FTAs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Factory location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Border tax adjustment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Exchange rates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WTO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Executive </a:t>
            </a:r>
            <a:r>
              <a:rPr lang="en-US" sz="2400" dirty="0" smtClean="0"/>
              <a:t>orders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National-security tariffs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Other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86" y="1007389"/>
            <a:ext cx="5129939" cy="149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85" y="244530"/>
            <a:ext cx="929573" cy="667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854" y="185979"/>
            <a:ext cx="153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May 12, 2017</a:t>
            </a:r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820" y="3022168"/>
            <a:ext cx="5474102" cy="35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533400"/>
            <a:ext cx="74041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8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51" y="238179"/>
            <a:ext cx="73787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4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584200"/>
            <a:ext cx="73787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6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13" y="0"/>
            <a:ext cx="8434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34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33" y="0"/>
            <a:ext cx="8099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1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4" y="0"/>
            <a:ext cx="8198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5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9" y="0"/>
            <a:ext cx="8641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6" y="0"/>
            <a:ext cx="7395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22, 2016: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0" y="2882683"/>
            <a:ext cx="805913" cy="604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54" y="3735091"/>
            <a:ext cx="8272397" cy="21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2920" y="3687901"/>
            <a:ext cx="27741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/>
              <a:t>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3368" y="3687901"/>
            <a:ext cx="29317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/>
              <a:t>😒</a:t>
            </a:r>
          </a:p>
        </p:txBody>
      </p:sp>
    </p:spTree>
    <p:extLst>
      <p:ext uri="{BB962C8B-B14F-4D97-AF65-F5344CB8AC3E}">
        <p14:creationId xmlns:p14="http://schemas.microsoft.com/office/powerpoint/2010/main" val="18632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</a:t>
            </a:r>
            <a:r>
              <a:rPr lang="en-US" dirty="0" smtClean="0"/>
              <a:t>Navarro:  Director </a:t>
            </a:r>
            <a:r>
              <a:rPr lang="en-US" dirty="0"/>
              <a:t>of the National Trade </a:t>
            </a:r>
            <a:r>
              <a:rPr lang="en-US" dirty="0" smtClean="0"/>
              <a:t>Council at the White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770" y="3301139"/>
            <a:ext cx="4774029" cy="30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Robert </a:t>
            </a:r>
            <a:r>
              <a:rPr lang="en-US" dirty="0" err="1" smtClean="0"/>
              <a:t>Lighthizer</a:t>
            </a:r>
            <a:r>
              <a:rPr lang="en-US" dirty="0" smtClean="0"/>
              <a:t>:  United States Trade Representative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624" y="4163826"/>
            <a:ext cx="5083444" cy="860583"/>
          </a:xfrm>
          <a:prstGeom prst="rect">
            <a:avLst/>
          </a:prstGeom>
        </p:spPr>
      </p:pic>
      <p:pic>
        <p:nvPicPr>
          <p:cNvPr id="1026" name="Picture 2" descr="https://assets.bwbx.io/images/users/iqjWHBFdfxIU/ilzAmyORxBqk/v0/400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2" y="3409626"/>
            <a:ext cx="2480542" cy="26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Secretary of Commerce:  </a:t>
            </a:r>
            <a:r>
              <a:rPr lang="en-US" dirty="0"/>
              <a:t>Wilbur Ross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ilbur Ross, US billionaire, chairman and chief executive officer of W L Ross &amp;amp; Co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7" y="3301139"/>
            <a:ext cx="4476329" cy="251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45" y="3967565"/>
            <a:ext cx="3722751" cy="12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6" y="0"/>
            <a:ext cx="739564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228" y="0"/>
            <a:ext cx="1447800" cy="45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9594" y="1394847"/>
            <a:ext cx="24797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smtClean="0">
                <a:solidFill>
                  <a:srgbClr val="FF0000"/>
                </a:solidFill>
              </a:rPr>
              <a:t>X</a:t>
            </a:r>
            <a:endParaRPr lang="en-US" sz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Trans-Pacific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TPP = Free Trade Agreement negotiated under Obama among </a:t>
            </a:r>
            <a:r>
              <a:rPr lang="en-US" sz="2800" smtClean="0"/>
              <a:t>12 countries (</a:t>
            </a:r>
            <a:r>
              <a:rPr lang="en-US" sz="2800" u="sng" smtClean="0"/>
              <a:t>not</a:t>
            </a:r>
            <a:r>
              <a:rPr lang="en-US" sz="2800" smtClean="0"/>
              <a:t> China)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278" y="3947813"/>
            <a:ext cx="5114441" cy="153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65" y="3502617"/>
            <a:ext cx="2721630" cy="420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085" y="5424405"/>
            <a:ext cx="1674321" cy="391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975" y="4184541"/>
            <a:ext cx="833860" cy="10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6702</TotalTime>
  <Words>931</Words>
  <Application>Microsoft Macintosh PowerPoint</Application>
  <PresentationFormat>On-screen Show (4:3)</PresentationFormat>
  <Paragraphs>247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Cambria</vt:lpstr>
      <vt:lpstr>Mangal</vt:lpstr>
      <vt:lpstr>Arial</vt:lpstr>
      <vt:lpstr>Office Theme</vt:lpstr>
      <vt:lpstr>How Trump Has Mattered for Trade Policies</vt:lpstr>
      <vt:lpstr>PowerPoint Presentation</vt:lpstr>
      <vt:lpstr>Trump’s Trade Policies as of September 19, 2017</vt:lpstr>
      <vt:lpstr>Trade Staff</vt:lpstr>
      <vt:lpstr>Trade Staff</vt:lpstr>
      <vt:lpstr>Trade Staff</vt:lpstr>
      <vt:lpstr>Trade Staff</vt:lpstr>
      <vt:lpstr>PowerPoint Presentation</vt:lpstr>
      <vt:lpstr>Trans-Pacific Partnership</vt:lpstr>
      <vt:lpstr>North American Free Trade Agreement</vt:lpstr>
      <vt:lpstr>North American Free Trade Agreement</vt:lpstr>
      <vt:lpstr>North American Free Trade Agreement</vt:lpstr>
      <vt:lpstr>Other Free Trade Agreements</vt:lpstr>
      <vt:lpstr>KORUS:   Korea-US Free Trade Agreement</vt:lpstr>
      <vt:lpstr>Trump influence on factory locations</vt:lpstr>
      <vt:lpstr>Border Tax Adjustment</vt:lpstr>
      <vt:lpstr>Exchange Rates</vt:lpstr>
      <vt:lpstr>World Trade Organization</vt:lpstr>
      <vt:lpstr>Trump’s Executive Orders March 31, 2017</vt:lpstr>
      <vt:lpstr>Trump’s Executive Orders March 31, 2017</vt:lpstr>
      <vt:lpstr>Trump’s Executive Orders March 31, 2017</vt:lpstr>
      <vt:lpstr>National Security Tariffs</vt:lpstr>
      <vt:lpstr>Other Trade Disputes</vt:lpstr>
      <vt:lpstr>Other Trade Deals</vt:lpstr>
      <vt:lpstr>Trump’s Trade Policies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Katie Talik</dc:creator>
  <cp:lastModifiedBy>Microsoft Office User</cp:lastModifiedBy>
  <cp:revision>86</cp:revision>
  <dcterms:created xsi:type="dcterms:W3CDTF">2012-05-22T13:39:22Z</dcterms:created>
  <dcterms:modified xsi:type="dcterms:W3CDTF">2017-09-19T13:35:37Z</dcterms:modified>
</cp:coreProperties>
</file>